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4"/>
  </p:sldMasterIdLst>
  <p:notesMasterIdLst>
    <p:notesMasterId r:id="rId10"/>
  </p:notesMasterIdLst>
  <p:sldIdLst>
    <p:sldId id="256" r:id="rId5"/>
    <p:sldId id="271" r:id="rId6"/>
    <p:sldId id="268" r:id="rId7"/>
    <p:sldId id="267" r:id="rId8"/>
    <p:sldId id="269" r:id="rId9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420" autoAdjust="0"/>
  </p:normalViewPr>
  <p:slideViewPr>
    <p:cSldViewPr showGuides="1">
      <p:cViewPr varScale="1">
        <p:scale>
          <a:sx n="111" d="100"/>
          <a:sy n="111" d="100"/>
        </p:scale>
        <p:origin x="-153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2454" y="-9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5AFBC6-5CB7-4A2E-8BCA-6F673EBFD63A}" type="datetimeFigureOut">
              <a:rPr lang="en-US" smtClean="0"/>
              <a:t>10/14/2015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9CCFE-DDEC-410F-BB9E-1C803C39F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60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6085342" y="0"/>
            <a:ext cx="3071004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4" y="65"/>
            <a:ext cx="8839114" cy="6629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278" y="179737"/>
            <a:ext cx="4160172" cy="877163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278" y="1761403"/>
            <a:ext cx="3255297" cy="75713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202278" y="6293793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dirty="0" smtClean="0">
                <a:solidFill>
                  <a:schemeClr val="tx2"/>
                </a:solidFill>
              </a:rPr>
              <a:t>ORNL is managed by UT-Battelle </a:t>
            </a:r>
            <a:br>
              <a:rPr lang="en-US" sz="1000" b="0" dirty="0" smtClean="0">
                <a:solidFill>
                  <a:schemeClr val="tx2"/>
                </a:solidFill>
              </a:rPr>
            </a:br>
            <a:r>
              <a:rPr lang="en-US" sz="1000" b="0" dirty="0" smtClean="0">
                <a:solidFill>
                  <a:schemeClr val="tx2"/>
                </a:solidFill>
              </a:rPr>
              <a:t>for the US Department of Energy</a:t>
            </a:r>
            <a:endParaRPr lang="en-US" sz="1000" b="0" dirty="0">
              <a:solidFill>
                <a:schemeClr val="tx2"/>
              </a:solidFill>
            </a:endParaRPr>
          </a:p>
        </p:txBody>
      </p:sp>
      <p:pic>
        <p:nvPicPr>
          <p:cNvPr id="5" name="Picture 4" descr="HFIR_SNS-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6324600"/>
            <a:ext cx="2609193" cy="336588"/>
          </a:xfrm>
          <a:prstGeom prst="rect">
            <a:avLst/>
          </a:prstGeom>
        </p:spPr>
      </p:pic>
      <p:pic>
        <p:nvPicPr>
          <p:cNvPr id="6" name="Picture 5" descr="title page graphic-HFIR_SNS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796" y="649494"/>
            <a:ext cx="4648200" cy="468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72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60" y="1367185"/>
            <a:ext cx="8642640" cy="447193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9572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398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660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948" y="1462314"/>
            <a:ext cx="419252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948" y="2102076"/>
            <a:ext cx="419252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76828"/>
            <a:ext cx="41941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16590"/>
            <a:ext cx="41941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3911890" cy="1117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6085342" y="0"/>
            <a:ext cx="3071004" cy="68580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2" r="1904"/>
          <a:stretch/>
        </p:blipFill>
        <p:spPr>
          <a:xfrm>
            <a:off x="6085342" y="65"/>
            <a:ext cx="3071004" cy="662933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 userDrawn="1"/>
        </p:nvCxnSpPr>
        <p:spPr>
          <a:xfrm>
            <a:off x="6085342" y="0"/>
            <a:ext cx="0" cy="685800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201" y="6338371"/>
            <a:ext cx="1329900" cy="31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3336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77800"/>
            <a:ext cx="822960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>
          <a:xfrm>
            <a:off x="3505200" y="6602373"/>
            <a:ext cx="2133600" cy="178813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defRPr sz="9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1E98151F-1DE3-476A-8028-5E7ADDCA83F3}" type="datetime1">
              <a:rPr lang="en-US"/>
              <a:pPr>
                <a:defRPr/>
              </a:pPr>
              <a:t>10/14/2015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107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FIR_SNS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324600"/>
            <a:ext cx="2685393" cy="3464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65"/>
            <a:ext cx="9143825" cy="685786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02910" y="177800"/>
            <a:ext cx="8628678" cy="484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88688" y="1445477"/>
            <a:ext cx="8642640" cy="427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22695" y="6513051"/>
            <a:ext cx="2103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256"/>
          <p:cNvSpPr txBox="1">
            <a:spLocks noChangeArrowheads="1"/>
          </p:cNvSpPr>
          <p:nvPr/>
        </p:nvSpPr>
        <p:spPr>
          <a:xfrm>
            <a:off x="216123" y="6477000"/>
            <a:ext cx="2895600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 smtClean="0">
                <a:solidFill>
                  <a:srgbClr val="BFBFBF"/>
                </a:solidFill>
                <a:latin typeface="Arial" pitchFamily="34" charset="0"/>
                <a:cs typeface="Arial" pitchFamily="34" charset="0"/>
              </a:rPr>
              <a:t>molecular dynamics</a:t>
            </a:r>
          </a:p>
        </p:txBody>
      </p:sp>
      <p:pic>
        <p:nvPicPr>
          <p:cNvPr id="11" name="Picture 2" descr="C:\Users\jbq\Documents\work\presentations or reports\templates and how-to and acknowledgments\camm_logo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6172200"/>
            <a:ext cx="66914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Arial Black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2"/>
        </a:buClr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73023" y="778870"/>
            <a:ext cx="3665601" cy="4062651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3600" dirty="0" smtClean="0"/>
              <a:t>Introduction to</a:t>
            </a:r>
            <a:br>
              <a:rPr lang="en-US" sz="3600" dirty="0" smtClean="0"/>
            </a:br>
            <a:r>
              <a:rPr lang="en-US" sz="3600" dirty="0" smtClean="0"/>
              <a:t>Molecular</a:t>
            </a:r>
            <a:br>
              <a:rPr lang="en-US" sz="3600" dirty="0" smtClean="0"/>
            </a:br>
            <a:r>
              <a:rPr lang="en-US" sz="3600" dirty="0" smtClean="0"/>
              <a:t>Dynamics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280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03535" y="5200650"/>
            <a:ext cx="5592415" cy="116598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Jose M. </a:t>
            </a:r>
            <a:r>
              <a:rPr lang="en-US" sz="1800" dirty="0" err="1" smtClean="0"/>
              <a:t>Borreguero</a:t>
            </a:r>
            <a:endParaRPr lang="en-US" sz="18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i="1" dirty="0" smtClean="0"/>
              <a:t>N</a:t>
            </a:r>
            <a:r>
              <a:rPr lang="en-US" sz="1600" i="1" dirty="0" smtClean="0"/>
              <a:t>eutron </a:t>
            </a:r>
            <a:r>
              <a:rPr lang="en-US" sz="1600" b="1" i="1" dirty="0" smtClean="0"/>
              <a:t>D</a:t>
            </a:r>
            <a:r>
              <a:rPr lang="en-US" sz="1600" i="1" dirty="0" smtClean="0"/>
              <a:t>ata </a:t>
            </a:r>
            <a:r>
              <a:rPr lang="en-US" sz="1600" b="1" i="1" dirty="0" smtClean="0"/>
              <a:t>A</a:t>
            </a:r>
            <a:r>
              <a:rPr lang="en-US" sz="1600" i="1" dirty="0" smtClean="0"/>
              <a:t>nalysis and </a:t>
            </a:r>
            <a:r>
              <a:rPr lang="en-US" sz="1600" b="1" i="1" dirty="0" smtClean="0"/>
              <a:t>V</a:t>
            </a:r>
            <a:r>
              <a:rPr lang="en-US" sz="1600" i="1" dirty="0" smtClean="0"/>
              <a:t>isualization </a:t>
            </a:r>
            <a:r>
              <a:rPr lang="en-US" sz="1600" b="1" i="1" dirty="0" smtClean="0"/>
              <a:t>D</a:t>
            </a:r>
            <a:r>
              <a:rPr lang="en-US" sz="1600" i="1" dirty="0" smtClean="0"/>
              <a:t>ivision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i="1" dirty="0" smtClean="0"/>
              <a:t>C</a:t>
            </a:r>
            <a:r>
              <a:rPr lang="en-US" sz="1600" i="1" dirty="0" smtClean="0"/>
              <a:t>enter for </a:t>
            </a:r>
            <a:r>
              <a:rPr lang="en-US" sz="1600" b="1" i="1" dirty="0" smtClean="0"/>
              <a:t>A</a:t>
            </a:r>
            <a:r>
              <a:rPr lang="en-US" sz="1600" i="1" dirty="0" smtClean="0"/>
              <a:t>ccelerating </a:t>
            </a:r>
            <a:r>
              <a:rPr lang="en-US" sz="1600" b="1" i="1" dirty="0" smtClean="0"/>
              <a:t>M</a:t>
            </a:r>
            <a:r>
              <a:rPr lang="en-US" sz="1600" i="1" dirty="0" smtClean="0"/>
              <a:t>aterials </a:t>
            </a:r>
            <a:r>
              <a:rPr lang="en-US" sz="1600" b="1" i="1" dirty="0" smtClean="0"/>
              <a:t>M</a:t>
            </a:r>
            <a:r>
              <a:rPr lang="en-US" sz="1600" i="1" dirty="0" smtClean="0"/>
              <a:t>odelling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13060" y="170676"/>
            <a:ext cx="257795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smtClean="0">
                <a:solidFill>
                  <a:srgbClr val="006600"/>
                </a:solidFill>
                <a:latin typeface="Arial Black" pitchFamily="34" charset="0"/>
                <a:ea typeface="+mj-ea"/>
                <a:cs typeface="+mj-cs"/>
              </a:rPr>
              <a:t>SHUG-2015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73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838200"/>
            <a:ext cx="7257179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dirty="0" smtClean="0"/>
              <a:t>Minimal requirements</a:t>
            </a: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dirty="0" smtClean="0"/>
              <a:t>Ab initio MD </a:t>
            </a: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dirty="0" smtClean="0"/>
              <a:t>Formal </a:t>
            </a:r>
            <a:r>
              <a:rPr lang="en-US" dirty="0"/>
              <a:t>derivation </a:t>
            </a:r>
            <a:r>
              <a:rPr lang="en-US" dirty="0" smtClean="0"/>
              <a:t>of the Force-Field from Ab Initio MD expressions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502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7954"/>
          </a:xfrm>
        </p:spPr>
        <p:txBody>
          <a:bodyPr/>
          <a:lstStyle/>
          <a:p>
            <a:r>
              <a:rPr lang="en-US" dirty="0" smtClean="0"/>
              <a:t>Minimal Requirements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4407" y="685800"/>
            <a:ext cx="6090193" cy="5493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A starting conformation for every particle in the system:</a:t>
            </a:r>
          </a:p>
          <a:p>
            <a:pPr marL="742950" lvl="1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/>
              <a:t>C</a:t>
            </a:r>
            <a:r>
              <a:rPr lang="en-US" dirty="0" smtClean="0"/>
              <a:t>oordinates</a:t>
            </a:r>
          </a:p>
          <a:p>
            <a:pPr marL="742950" lvl="1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/>
              <a:t>V</a:t>
            </a:r>
            <a:r>
              <a:rPr lang="en-US" dirty="0" smtClean="0"/>
              <a:t>elocities</a:t>
            </a:r>
          </a:p>
          <a:p>
            <a:pPr marL="285750" lvl="1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/>
              <a:t>A </a:t>
            </a:r>
            <a:r>
              <a:rPr lang="en-US" dirty="0" smtClean="0"/>
              <a:t>Hamiltonian (Force-Field)</a:t>
            </a:r>
            <a:endParaRPr lang="en-US" dirty="0"/>
          </a:p>
          <a:p>
            <a:pPr marL="285750" lvl="1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An environment for the system</a:t>
            </a:r>
          </a:p>
          <a:p>
            <a:pPr marL="742950" lvl="2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/>
              <a:t>Heat bath</a:t>
            </a:r>
          </a:p>
          <a:p>
            <a:pPr marL="742950" lvl="2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/>
              <a:t>Pressure bath</a:t>
            </a:r>
          </a:p>
          <a:p>
            <a:pPr marL="742950" lvl="2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/>
              <a:t>Boundary conditions</a:t>
            </a:r>
          </a:p>
          <a:p>
            <a:pPr marL="285750" lvl="2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Define what you want to “measure”</a:t>
            </a:r>
          </a:p>
          <a:p>
            <a:pPr marL="742950" lvl="3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/>
              <a:t>Time-evolution of coordinates</a:t>
            </a:r>
          </a:p>
          <a:p>
            <a:pPr marL="742950" lvl="3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/>
              <a:t>Thermodynamic quantities (T, P, V, density)</a:t>
            </a:r>
          </a:p>
          <a:p>
            <a:pPr marL="742950" lvl="3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/>
              <a:t>Energy terms</a:t>
            </a:r>
          </a:p>
          <a:p>
            <a:pPr marL="285750" lvl="3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A solver of Newton’s equations for the system</a:t>
            </a:r>
          </a:p>
        </p:txBody>
      </p:sp>
      <p:pic>
        <p:nvPicPr>
          <p:cNvPr id="1026" name="Picture 2" descr="http://images.clipartpanda.com/kids-cooking-clipart-aTeKn9G6c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295400"/>
            <a:ext cx="3023852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629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514372"/>
          </a:xfrm>
        </p:spPr>
        <p:txBody>
          <a:bodyPr/>
          <a:lstStyle/>
          <a:p>
            <a:r>
              <a:rPr lang="en-US" sz="3200" dirty="0" smtClean="0"/>
              <a:t>MD </a:t>
            </a:r>
            <a:r>
              <a:rPr lang="en-US" sz="3200" dirty="0"/>
              <a:t>in the Born-Oppenheimer </a:t>
            </a:r>
            <a:r>
              <a:rPr lang="en-US" sz="3200" dirty="0" smtClean="0"/>
              <a:t>approx.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990600"/>
            <a:ext cx="18473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28601" y="533400"/>
                <a:ext cx="8763000" cy="5519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chemeClr val="tx2"/>
                  </a:buClr>
                </a:pPr>
                <a:r>
                  <a:rPr lang="en-US" dirty="0" smtClean="0">
                    <a:solidFill>
                      <a:schemeClr val="tx2"/>
                    </a:solidFill>
                  </a:rPr>
                  <a:t>1.</a:t>
                </a:r>
                <a:r>
                  <a:rPr lang="en-US" dirty="0" smtClean="0"/>
                  <a:t> Freeze the positions of the nuclei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  <m:d>
                          <m:d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 at time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.</a:t>
                </a:r>
              </a:p>
              <a:p>
                <a:pPr>
                  <a:buClr>
                    <a:schemeClr val="tx2"/>
                  </a:buClr>
                </a:pPr>
                <a:r>
                  <a:rPr lang="en-US" dirty="0" smtClean="0">
                    <a:solidFill>
                      <a:schemeClr val="tx2"/>
                    </a:solidFill>
                  </a:rPr>
                  <a:t>2.</a:t>
                </a:r>
                <a:r>
                  <a:rPr lang="en-US" dirty="0" smtClean="0"/>
                  <a:t> Solve the time-independent Schrodinger equations for the electrons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/>
              </a:p>
              <a:p>
                <a:pPr algn="ctr"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𝑒</m:t>
                                  </m:r>
                                </m:sub>
                              </m:sSub>
                            </m:den>
                          </m:f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&lt;</m:t>
                          </m:r>
                          <m:r>
                            <a:rPr lang="en-US" i="1">
                              <a:latin typeface="Cambria Math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𝐼</m:t>
                                      </m:r>
                                    </m:sub>
                                    <m:sup/>
                                  </m:sSubSup>
                                  <m:r>
                                    <a:rPr lang="en-US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𝑅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𝐼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algn="ctr">
                  <a:lnSpc>
                    <a:spcPct val="150000"/>
                  </a:lnSpc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𝐾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𝐾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𝜙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𝐾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282575" indent="-282575">
                  <a:lnSpc>
                    <a:spcPct val="150000"/>
                  </a:lnSpc>
                  <a:buClr>
                    <a:schemeClr val="tx2"/>
                  </a:buClr>
                </a:pPr>
                <a:r>
                  <a:rPr lang="en-US" dirty="0" smtClean="0">
                    <a:solidFill>
                      <a:schemeClr val="tx2"/>
                    </a:solidFill>
                  </a:rPr>
                  <a:t>3.</a:t>
                </a:r>
                <a:r>
                  <a:rPr lang="en-US" dirty="0" smtClean="0"/>
                  <a:t> Use </a:t>
                </a:r>
                <a:r>
                  <a:rPr lang="en-US" dirty="0" err="1" smtClean="0"/>
                  <a:t>eigen</a:t>
                </a:r>
                <a:r>
                  <a:rPr lang="en-US" dirty="0" smtClean="0"/>
                  <a:t>-energy of the electronic </a:t>
                </a:r>
                <a:r>
                  <a:rPr lang="en-US" i="1" dirty="0" smtClean="0"/>
                  <a:t>ground state</a:t>
                </a:r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, as the potential to </a:t>
                </a:r>
                <a:r>
                  <a:rPr lang="en-US" i="1" dirty="0" smtClean="0"/>
                  <a:t>classically</a:t>
                </a:r>
                <a:r>
                  <a:rPr lang="en-US" dirty="0" smtClean="0"/>
                  <a:t> update the positions of the nuclei from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𝑑𝑡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282575" indent="-282575" algn="ctr">
                  <a:lnSpc>
                    <a:spcPct val="150000"/>
                  </a:lnSpc>
                  <a:buClr>
                    <a:schemeClr val="tx2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+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/>
                          </a:rPr>
                          <m:t>𝐼</m:t>
                        </m:r>
                        <m:r>
                          <a:rPr lang="en-US" i="1">
                            <a:latin typeface="Cambria Math"/>
                          </a:rPr>
                          <m:t>&lt;</m:t>
                        </m:r>
                        <m:r>
                          <a:rPr lang="en-US" b="0" i="1" smtClean="0">
                            <a:latin typeface="Cambria Math"/>
                          </a:rPr>
                          <m:t>𝐽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𝑅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𝐼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𝑅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𝐽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nary>
                  </m:oMath>
                </a14:m>
                <a:endParaRPr lang="en-US" dirty="0" smtClean="0"/>
              </a:p>
              <a:p>
                <a:pPr marL="282575" indent="-282575" algn="ctr">
                  <a:lnSpc>
                    <a:spcPct val="150000"/>
                  </a:lnSpc>
                  <a:buClr>
                    <a:schemeClr val="tx2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𝐼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i="1" smtClean="0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r>
                          <a:rPr lang="en-US" b="0" i="1" smtClean="0">
                            <a:latin typeface="Cambria Math"/>
                          </a:rPr>
                          <m:t>𝑑𝑡</m:t>
                        </m:r>
                      </m:e>
                    </m:d>
                  </m:oMath>
                </a14:m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𝛻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𝐼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𝑑𝑡</m:t>
                    </m:r>
                  </m:oMath>
                </a14:m>
                <a:endParaRPr lang="en-US" dirty="0" smtClean="0"/>
              </a:p>
              <a:p>
                <a:pPr marL="282575" indent="-282575" algn="ctr">
                  <a:lnSpc>
                    <a:spcPct val="150000"/>
                  </a:lnSpc>
                  <a:buClr>
                    <a:schemeClr val="tx2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𝑑𝑡</m:t>
                        </m:r>
                      </m:e>
                    </m:d>
                  </m:oMath>
                </a14:m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 smtClean="0"/>
                  <a:t>dt</a:t>
                </a:r>
              </a:p>
              <a:p>
                <a:pPr marL="282575" indent="-282575">
                  <a:lnSpc>
                    <a:spcPct val="150000"/>
                  </a:lnSpc>
                  <a:buClr>
                    <a:schemeClr val="tx2"/>
                  </a:buClr>
                </a:pPr>
                <a:r>
                  <a:rPr lang="en-US" dirty="0" smtClean="0">
                    <a:solidFill>
                      <a:schemeClr val="tx2"/>
                    </a:solidFill>
                  </a:rPr>
                  <a:t>4.</a:t>
                </a:r>
                <a:r>
                  <a:rPr lang="en-US" dirty="0" smtClean="0"/>
                  <a:t> Go to step </a:t>
                </a:r>
                <a:r>
                  <a:rPr lang="en-US" dirty="0" smtClean="0">
                    <a:solidFill>
                      <a:schemeClr val="tx2"/>
                    </a:solidFill>
                  </a:rPr>
                  <a:t>1.</a:t>
                </a:r>
                <a:r>
                  <a:rPr lang="en-US" dirty="0" smtClean="0"/>
                  <a:t>, with time now </a:t>
                </a:r>
                <a:r>
                  <a:rPr lang="en-US" i="1" dirty="0" err="1" smtClean="0"/>
                  <a:t>t+dt</a:t>
                </a:r>
                <a:r>
                  <a:rPr lang="en-US" dirty="0"/>
                  <a:t> </a:t>
                </a:r>
                <a:r>
                  <a:rPr lang="en-US" dirty="0" smtClean="0"/>
                  <a:t>and update  the electronic ground state.</a:t>
                </a:r>
                <a:endParaRPr lang="en-US" i="1" dirty="0" smtClean="0"/>
              </a:p>
              <a:p>
                <a:pPr marL="282575" indent="-282575" algn="ctr">
                  <a:lnSpc>
                    <a:spcPct val="150000"/>
                  </a:lnSpc>
                  <a:buClr>
                    <a:schemeClr val="tx2"/>
                  </a:buClr>
                </a:pPr>
                <a:endParaRPr lang="en-US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1" y="533400"/>
                <a:ext cx="8763000" cy="5519716"/>
              </a:xfrm>
              <a:prstGeom prst="rect">
                <a:avLst/>
              </a:prstGeom>
              <a:blipFill rotWithShape="1">
                <a:blip r:embed="rId2"/>
                <a:stretch>
                  <a:fillRect l="-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/>
          <p:cNvSpPr/>
          <p:nvPr/>
        </p:nvSpPr>
        <p:spPr>
          <a:xfrm>
            <a:off x="2819400" y="4191000"/>
            <a:ext cx="228600" cy="9144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14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514372"/>
          </a:xfrm>
        </p:spPr>
        <p:txBody>
          <a:bodyPr/>
          <a:lstStyle/>
          <a:p>
            <a:r>
              <a:rPr lang="en-US" sz="3200" dirty="0" smtClean="0"/>
              <a:t>MD Force-Field (FF)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990600"/>
            <a:ext cx="18473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28601" y="533400"/>
                <a:ext cx="8763000" cy="4264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chemeClr val="tx2"/>
                  </a:buClr>
                </a:pPr>
                <a:r>
                  <a:rPr lang="en-US" dirty="0" smtClean="0"/>
                  <a:t>The effective </a:t>
                </a:r>
                <a:r>
                  <a:rPr lang="en-US" dirty="0" err="1" smtClean="0"/>
                  <a:t>hamiltonian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has a complex dependence on the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>
                  <a:solidFill>
                    <a:schemeClr val="tx2"/>
                  </a:solidFill>
                </a:endParaRPr>
              </a:p>
              <a:p>
                <a:pPr>
                  <a:lnSpc>
                    <a:spcPct val="150000"/>
                  </a:lnSpc>
                  <a:buClr>
                    <a:schemeClr val="tx2"/>
                  </a:buClr>
                </a:pPr>
                <a:r>
                  <a:rPr lang="en-US" dirty="0" smtClean="0">
                    <a:solidFill>
                      <a:schemeClr val="tx1"/>
                    </a:solidFill>
                  </a:rPr>
                  <a:t>Expansion in multi-body terms: </a:t>
                </a:r>
              </a:p>
              <a:p>
                <a:pPr algn="ctr">
                  <a:lnSpc>
                    <a:spcPct val="150000"/>
                  </a:lnSpc>
                  <a:buClr>
                    <a:schemeClr val="tx2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0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b="0" i="1" smtClean="0">
                        <a:latin typeface="Cambria Math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&lt;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𝐽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b="0" i="1" smtClean="0">
                        <a:latin typeface="Cambria Math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&lt;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b="0" i="1" smtClean="0">
                            <a:latin typeface="Cambria Math"/>
                          </a:rPr>
                          <m:t>&lt;</m:t>
                        </m:r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𝐽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𝐾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+…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endParaRPr lang="en-US" dirty="0" smtClean="0"/>
              </a:p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Fitting analytical expressions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>
                    <a:latin typeface="Cambria Math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>
                    <a:latin typeface="Cambria Math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,…</m:t>
                    </m:r>
                  </m:oMath>
                </a14:m>
                <a:r>
                  <a:rPr lang="en-US" dirty="0" smtClean="0">
                    <a:latin typeface="+mn-lt"/>
                  </a:rPr>
                  <a:t> defines the force-field.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endParaRPr lang="en-US" dirty="0" smtClean="0">
                  <a:latin typeface="+mn-lt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>
                    <a:latin typeface="+mn-lt"/>
                  </a:rPr>
                  <a:t>The more terms, the more accurate</a:t>
                </a:r>
              </a:p>
              <a:p>
                <a:pPr marL="282575" indent="-282575" algn="ctr">
                  <a:lnSpc>
                    <a:spcPct val="150000"/>
                  </a:lnSpc>
                  <a:buClr>
                    <a:schemeClr val="tx2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𝐼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i="1" smtClean="0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r>
                          <a:rPr lang="en-US" b="0" i="1" smtClean="0">
                            <a:latin typeface="Cambria Math"/>
                          </a:rPr>
                          <m:t>𝑑𝑡</m:t>
                        </m:r>
                      </m:e>
                    </m:d>
                  </m:oMath>
                </a14:m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𝛻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𝐼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𝑈𝑑𝑡</m:t>
                    </m:r>
                  </m:oMath>
                </a14:m>
                <a:endParaRPr lang="en-US" dirty="0" smtClean="0"/>
              </a:p>
              <a:p>
                <a:pPr marL="282575" indent="-282575" algn="ctr">
                  <a:lnSpc>
                    <a:spcPct val="150000"/>
                  </a:lnSpc>
                  <a:buClr>
                    <a:schemeClr val="tx2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𝑑𝑡</m:t>
                        </m:r>
                      </m:e>
                    </m:d>
                  </m:oMath>
                </a14:m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 smtClean="0"/>
                  <a:t>dt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1" y="533400"/>
                <a:ext cx="8763000" cy="4264052"/>
              </a:xfrm>
              <a:prstGeom prst="rect">
                <a:avLst/>
              </a:prstGeom>
              <a:blipFill rotWithShape="1">
                <a:blip r:embed="rId2"/>
                <a:stretch>
                  <a:fillRect l="-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/>
          <p:cNvSpPr/>
          <p:nvPr/>
        </p:nvSpPr>
        <p:spPr>
          <a:xfrm>
            <a:off x="2919101" y="3733800"/>
            <a:ext cx="228600" cy="9144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7897" y="5105400"/>
            <a:ext cx="872553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A Force-Field </a:t>
            </a:r>
            <a:r>
              <a:rPr lang="en-US" b="1" dirty="0" smtClean="0"/>
              <a:t>bypasses</a:t>
            </a:r>
            <a:r>
              <a:rPr lang="en-US" dirty="0" smtClean="0"/>
              <a:t> calculation of the electronic ground state at each time step!</a:t>
            </a:r>
          </a:p>
        </p:txBody>
      </p:sp>
    </p:spTree>
    <p:extLst>
      <p:ext uri="{BB962C8B-B14F-4D97-AF65-F5344CB8AC3E}">
        <p14:creationId xmlns:p14="http://schemas.microsoft.com/office/powerpoint/2010/main" val="1497294870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-Template_HFIR-SNS">
  <a:themeElements>
    <a:clrScheme name="ORNL Corporate Color Palette FINAL">
      <a:dk1>
        <a:sysClr val="windowText" lastClr="000000"/>
      </a:dk1>
      <a:lt1>
        <a:sysClr val="window" lastClr="FFFFFF"/>
      </a:lt1>
      <a:dk2>
        <a:srgbClr val="18783D"/>
      </a:dk2>
      <a:lt2>
        <a:srgbClr val="FFFFFF"/>
      </a:lt2>
      <a:accent1>
        <a:srgbClr val="2A6EBB"/>
      </a:accent1>
      <a:accent2>
        <a:srgbClr val="69BE28"/>
      </a:accent2>
      <a:accent3>
        <a:srgbClr val="E37222"/>
      </a:accent3>
      <a:accent4>
        <a:srgbClr val="3CB6CE"/>
      </a:accent4>
      <a:accent5>
        <a:srgbClr val="983222"/>
      </a:accent5>
      <a:accent6>
        <a:srgbClr val="FECB00"/>
      </a:accent6>
      <a:hlink>
        <a:srgbClr val="2A6EBB"/>
      </a:hlink>
      <a:folHlink>
        <a:srgbClr val="207C47"/>
      </a:folHlink>
    </a:clrScheme>
    <a:fontScheme name="ORNL 201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contourClr>
            <a:schemeClr val="lt1"/>
          </a:contourClr>
        </a:sp3d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75B17BC858B94FAA5409F11FF9B884" ma:contentTypeVersion="0" ma:contentTypeDescription="Create a new document." ma:contentTypeScope="" ma:versionID="ba30602e445ba7bd833ef2f532e4a5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50F8B6-4A11-4B4C-906E-532188B822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F913069-075D-49F7-AF90-34940D14808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98F7A50-2969-4387-8ABB-A3555854BC0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Powerpoint-Template_HFIR-SNS.potx</Template>
  <TotalTime>5020</TotalTime>
  <Words>563</Words>
  <Application>Microsoft Office PowerPoint</Application>
  <PresentationFormat>On-screen Show (4:3)</PresentationFormat>
  <Paragraphs>44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Powerpoint-Template_HFIR-SNS</vt:lpstr>
      <vt:lpstr>Introduction to Molecular Dynamics </vt:lpstr>
      <vt:lpstr>Outline</vt:lpstr>
      <vt:lpstr>Minimal Requirements</vt:lpstr>
      <vt:lpstr>MD in the Born-Oppenheimer approx.</vt:lpstr>
      <vt:lpstr>MD Force-Field (FF)</vt:lpstr>
    </vt:vector>
  </TitlesOfParts>
  <Company>ORNL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Roy, Donna Jo</dc:creator>
  <cp:lastModifiedBy>Borreguero Calvo, Jose M.</cp:lastModifiedBy>
  <cp:revision>130</cp:revision>
  <dcterms:created xsi:type="dcterms:W3CDTF">2014-04-28T13:33:12Z</dcterms:created>
  <dcterms:modified xsi:type="dcterms:W3CDTF">2015-10-14T22:26:12Z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0x0101003975B17BC858B94FAA5409F11FF9B884</vt:lpwstr>
  </property>
</Properties>
</file>